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04"/>
  </p:notesMasterIdLst>
  <p:handoutMasterIdLst>
    <p:handoutMasterId r:id="rId105"/>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913" r:id="rId26"/>
    <p:sldId id="864" r:id="rId27"/>
    <p:sldId id="875" r:id="rId28"/>
    <p:sldId id="862" r:id="rId29"/>
    <p:sldId id="938" r:id="rId30"/>
    <p:sldId id="876" r:id="rId31"/>
    <p:sldId id="882" r:id="rId32"/>
    <p:sldId id="877" r:id="rId33"/>
    <p:sldId id="878" r:id="rId34"/>
    <p:sldId id="916" r:id="rId35"/>
    <p:sldId id="917" r:id="rId36"/>
    <p:sldId id="920" r:id="rId37"/>
    <p:sldId id="918" r:id="rId38"/>
    <p:sldId id="919" r:id="rId39"/>
    <p:sldId id="921" r:id="rId40"/>
    <p:sldId id="922" r:id="rId41"/>
    <p:sldId id="923" r:id="rId42"/>
    <p:sldId id="937" r:id="rId43"/>
    <p:sldId id="931" r:id="rId44"/>
    <p:sldId id="900" r:id="rId45"/>
    <p:sldId id="897" r:id="rId46"/>
    <p:sldId id="890" r:id="rId47"/>
    <p:sldId id="889" r:id="rId48"/>
    <p:sldId id="924" r:id="rId49"/>
    <p:sldId id="927" r:id="rId50"/>
    <p:sldId id="929" r:id="rId51"/>
    <p:sldId id="930" r:id="rId52"/>
    <p:sldId id="928" r:id="rId53"/>
    <p:sldId id="932" r:id="rId54"/>
    <p:sldId id="925" r:id="rId55"/>
    <p:sldId id="926" r:id="rId56"/>
    <p:sldId id="933" r:id="rId57"/>
    <p:sldId id="934" r:id="rId58"/>
    <p:sldId id="936" r:id="rId59"/>
    <p:sldId id="940" r:id="rId60"/>
    <p:sldId id="939" r:id="rId61"/>
    <p:sldId id="935" r:id="rId62"/>
    <p:sldId id="941" r:id="rId63"/>
    <p:sldId id="942" r:id="rId64"/>
    <p:sldId id="943"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0" r:id="rId78"/>
    <p:sldId id="951" r:id="rId79"/>
    <p:sldId id="952" r:id="rId80"/>
    <p:sldId id="953" r:id="rId81"/>
    <p:sldId id="954" r:id="rId82"/>
    <p:sldId id="955" r:id="rId83"/>
    <p:sldId id="956" r:id="rId84"/>
    <p:sldId id="903" r:id="rId85"/>
    <p:sldId id="905" r:id="rId86"/>
    <p:sldId id="870" r:id="rId87"/>
    <p:sldId id="871" r:id="rId88"/>
    <p:sldId id="908" r:id="rId89"/>
    <p:sldId id="867" r:id="rId90"/>
    <p:sldId id="907" r:id="rId91"/>
    <p:sldId id="868" r:id="rId92"/>
    <p:sldId id="906" r:id="rId93"/>
    <p:sldId id="909" r:id="rId94"/>
    <p:sldId id="872" r:id="rId95"/>
    <p:sldId id="873" r:id="rId96"/>
    <p:sldId id="910" r:id="rId97"/>
    <p:sldId id="911" r:id="rId98"/>
    <p:sldId id="865" r:id="rId99"/>
    <p:sldId id="414" r:id="rId100"/>
    <p:sldId id="866" r:id="rId101"/>
    <p:sldId id="869" r:id="rId102"/>
    <p:sldId id="403"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3FF"/>
    <a:srgbClr val="C30D3E"/>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73" autoAdjust="0"/>
    <p:restoredTop sz="94433" autoAdjust="0"/>
  </p:normalViewPr>
  <p:slideViewPr>
    <p:cSldViewPr snapToGrid="0">
      <p:cViewPr varScale="1">
        <p:scale>
          <a:sx n="84" d="100"/>
          <a:sy n="84" d="100"/>
        </p:scale>
        <p:origin x="153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9/13/20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37</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hyperlink" Target="https://hesim-dev.github.io/ispor-short-course/articles/partitioned-survival-model-simple.html"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Tree>
    <p:extLst>
      <p:ext uri="{BB962C8B-B14F-4D97-AF65-F5344CB8AC3E}">
        <p14:creationId xmlns:p14="http://schemas.microsoft.com/office/powerpoint/2010/main" val="11008987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28</a:t>
            </a:fld>
            <a:endParaRPr lang="en-US"/>
          </a:p>
        </p:txBody>
      </p:sp>
    </p:spTree>
    <p:extLst>
      <p:ext uri="{BB962C8B-B14F-4D97-AF65-F5344CB8AC3E}">
        <p14:creationId xmlns:p14="http://schemas.microsoft.com/office/powerpoint/2010/main" val="294046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Time-varying state-transition models</a:t>
            </a:r>
          </a:p>
          <a:p>
            <a:r>
              <a:rPr lang="en-US" dirty="0"/>
              <a:t>Partitioned survival models</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a:p>
            <a:r>
              <a:rPr lang="en-US" dirty="0"/>
              <a:t>…</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41</a:t>
            </a:fld>
            <a:endParaRPr lang="en-US"/>
          </a:p>
        </p:txBody>
      </p:sp>
    </p:spTree>
    <p:extLst>
      <p:ext uri="{BB962C8B-B14F-4D97-AF65-F5344CB8AC3E}">
        <p14:creationId xmlns:p14="http://schemas.microsoft.com/office/powerpoint/2010/main" val="2520030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3599988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9347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assume that summary level data is available on transitions from the Healthy state (n = 900), Sick state (n = 900), and Sicker state (n = 800). The transitions from each state to the other 4 states can be modeled using a Dirichlet distribution</a:t>
            </a:r>
            <a:br>
              <a:rPr lang="en-US" dirty="0"/>
            </a:br>
            <a:endParaRPr lang="en-US"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49</a:t>
            </a:fld>
            <a:endParaRPr lang="en-US"/>
          </a:p>
        </p:txBody>
      </p:sp>
    </p:spTree>
    <p:extLst>
      <p:ext uri="{BB962C8B-B14F-4D97-AF65-F5344CB8AC3E}">
        <p14:creationId xmlns:p14="http://schemas.microsoft.com/office/powerpoint/2010/main" val="395478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3984702" y="1688692"/>
            <a:ext cx="2898698" cy="938719"/>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a:p>
            <a:endParaRPr lang="en-US" sz="1100" dirty="0">
              <a:latin typeface="Lucida Console" panose="020B0609040504020204" pitchFamily="49" charset="0"/>
              <a:cs typeface="Lucida Sans Unicode" panose="020B0602030504020204" pitchFamily="34" charset="0"/>
            </a:endParaRPr>
          </a:p>
          <a:p>
            <a:r>
              <a:rPr lang="en-US" sz="1100" dirty="0">
                <a:latin typeface="Lucida Console" panose="020B0609040504020204" pitchFamily="49" charset="0"/>
                <a:cs typeface="Lucida Sans Unicode" panose="020B0602030504020204" pitchFamily="34" charset="0"/>
              </a:rPr>
              <a:t>head(data</a:t>
            </a:r>
            <a:r>
              <a:rPr lang="en-US" sz="1100" dirty="0">
                <a:latin typeface="Lucida Sans Unicode" panose="020B0602030504020204" pitchFamily="34"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6985000" y="18579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r>
              <a:rPr lang="en-US" dirty="0"/>
              <a:t>Comprised of three smaller functions: </a:t>
            </a:r>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r>
              <a:rPr lang="en-US" dirty="0"/>
              <a:t>, </a:t>
            </a:r>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r>
              <a:rPr lang="en-US" dirty="0"/>
              <a:t>, and </a:t>
            </a:r>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58</a:t>
            </a:fld>
            <a:endParaRPr lang="en-US"/>
          </a:p>
        </p:txBody>
      </p:sp>
    </p:spTree>
    <p:extLst>
      <p:ext uri="{BB962C8B-B14F-4D97-AF65-F5344CB8AC3E}">
        <p14:creationId xmlns:p14="http://schemas.microsoft.com/office/powerpoint/2010/main" val="251847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3000821"/>
          </a:xfrm>
          <a:prstGeom prst="rect">
            <a:avLst/>
          </a:prstGeom>
          <a:solidFill>
            <a:schemeClr val="bg1">
              <a:lumMod val="85000"/>
            </a:schemeClr>
          </a:solidFill>
        </p:spPr>
        <p:txBody>
          <a:bodyPr wrap="square">
            <a:spAutoFit/>
          </a:bodyPr>
          <a:lstStyle/>
          <a:p>
            <a:r>
              <a:rPr lang="en-US" sz="1050" dirty="0">
                <a:latin typeface="Lucida Console" panose="020B0609040504020204" pitchFamily="49" charset="0"/>
              </a:rPr>
              <a:t># </a:t>
            </a:r>
            <a:r>
              <a:rPr lang="en-US" sz="1050" dirty="0" err="1">
                <a:latin typeface="Lucida Console" panose="020B0609040504020204" pitchFamily="49" charset="0"/>
              </a:rPr>
              <a:t>rbind</a:t>
            </a:r>
            <a:r>
              <a:rPr lang="en-US" sz="1050" dirty="0">
                <a:latin typeface="Lucida Console" panose="020B0609040504020204" pitchFamily="49" charset="0"/>
              </a:rPr>
              <a:t> an array of matrices into a single matrix</a:t>
            </a:r>
          </a:p>
          <a:p>
            <a:r>
              <a:rPr lang="en-US" sz="1050" b="1" dirty="0" err="1">
                <a:solidFill>
                  <a:schemeClr val="accent3"/>
                </a:solidFill>
                <a:latin typeface="Lucida Console" panose="020B0609040504020204" pitchFamily="49" charset="0"/>
              </a:rPr>
              <a:t>rbind_array</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n_rows</a:t>
            </a:r>
            <a:r>
              <a:rPr lang="en-US" sz="1050" dirty="0">
                <a:latin typeface="Lucida Console" panose="020B0609040504020204" pitchFamily="49" charset="0"/>
              </a:rPr>
              <a:t> &lt;- dim(x)[3] * dim(x)[1]</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matrix(c(</a:t>
            </a:r>
            <a:r>
              <a:rPr lang="en-US" sz="1050" dirty="0" err="1">
                <a:latin typeface="Lucida Console" panose="020B0609040504020204" pitchFamily="49" charset="0"/>
              </a:rPr>
              <a:t>aperm</a:t>
            </a:r>
            <a:r>
              <a:rPr lang="en-US" sz="1050" dirty="0">
                <a:latin typeface="Lucida Console" panose="020B0609040504020204" pitchFamily="49" charset="0"/>
              </a:rPr>
              <a:t>(x, perm = c(2, 1, 3))),</a:t>
            </a:r>
          </a:p>
          <a:p>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 = </a:t>
            </a:r>
            <a:r>
              <a:rPr lang="en-US" sz="1050" dirty="0" err="1">
                <a:latin typeface="Lucida Console" panose="020B0609040504020204" pitchFamily="49" charset="0"/>
              </a:rPr>
              <a:t>n_rows</a:t>
            </a:r>
            <a:r>
              <a:rPr lang="en-US" sz="1050" dirty="0">
                <a:latin typeface="Lucida Console" panose="020B0609040504020204" pitchFamily="49" charset="0"/>
              </a:rPr>
              <a:t>, </a:t>
            </a:r>
            <a:r>
              <a:rPr lang="en-US" sz="1050" dirty="0" err="1">
                <a:latin typeface="Lucida Console" panose="020B0609040504020204" pitchFamily="49" charset="0"/>
              </a:rPr>
              <a:t>byrow</a:t>
            </a:r>
            <a:r>
              <a:rPr lang="en-US" sz="1050" dirty="0">
                <a:latin typeface="Lucida Console" panose="020B0609040504020204" pitchFamily="49" charset="0"/>
              </a:rPr>
              <a:t> = TRUE)</a:t>
            </a:r>
          </a:p>
          <a:p>
            <a:r>
              <a:rPr lang="en-US" sz="1050" dirty="0">
                <a:latin typeface="Lucida Console" panose="020B0609040504020204" pitchFamily="49" charset="0"/>
              </a:rPr>
              <a:t>  </a:t>
            </a:r>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dimnames</a:t>
            </a:r>
            <a:r>
              <a:rPr lang="en-US" sz="1050" dirty="0">
                <a:latin typeface="Lucida Console" panose="020B0609040504020204" pitchFamily="49" charset="0"/>
              </a:rPr>
              <a:t>(x)[[2]]</a:t>
            </a:r>
          </a:p>
          <a:p>
            <a:r>
              <a:rPr lang="en-US" sz="1050" dirty="0">
                <a:latin typeface="Lucida Console" panose="020B0609040504020204" pitchFamily="49" charset="0"/>
              </a:rPr>
              <a:t>  return(</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Convert the array into a long </a:t>
            </a:r>
            <a:r>
              <a:rPr lang="en-US" sz="1050" dirty="0" err="1">
                <a:latin typeface="Lucida Console" panose="020B0609040504020204" pitchFamily="49" charset="0"/>
              </a:rPr>
              <a:t>dataframe</a:t>
            </a:r>
            <a:r>
              <a:rPr lang="en-US" sz="1050" dirty="0">
                <a:latin typeface="Lucida Console" panose="020B0609040504020204" pitchFamily="49" charset="0"/>
              </a:rPr>
              <a:t> with ID columns</a:t>
            </a:r>
          </a:p>
          <a:p>
            <a:r>
              <a:rPr lang="en-US" sz="1050" b="1" dirty="0" err="1">
                <a:solidFill>
                  <a:schemeClr val="accent3"/>
                </a:solidFill>
                <a:latin typeface="Lucida Console" panose="020B0609040504020204" pitchFamily="49" charset="0"/>
              </a:rPr>
              <a:t>array_to_dt</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id_df</a:t>
            </a:r>
            <a:r>
              <a:rPr lang="en-US" sz="1050" dirty="0">
                <a:latin typeface="Lucida Console" panose="020B0609040504020204" pitchFamily="49" charset="0"/>
              </a:rPr>
              <a:t> &lt;- </a:t>
            </a:r>
            <a:r>
              <a:rPr lang="en-US" sz="1050" dirty="0" err="1">
                <a:latin typeface="Lucida Console" panose="020B0609040504020204" pitchFamily="49" charset="0"/>
              </a:rPr>
              <a:t>expand.grid</a:t>
            </a:r>
            <a:r>
              <a:rPr lang="en-US" sz="1050" dirty="0">
                <a:latin typeface="Lucida Console" panose="020B0609040504020204" pitchFamily="49" charset="0"/>
              </a:rPr>
              <a:t>(cycle = 0:(dim(x)[1] - 1),</a:t>
            </a:r>
          </a:p>
          <a:p>
            <a:r>
              <a:rPr lang="en-US" sz="1050" dirty="0">
                <a:latin typeface="Lucida Console" panose="020B0609040504020204" pitchFamily="49" charset="0"/>
              </a:rPr>
              <a:t>                       strategy = </a:t>
            </a:r>
            <a:r>
              <a:rPr lang="en-US" sz="1050" dirty="0" err="1">
                <a:latin typeface="Lucida Console" panose="020B0609040504020204" pitchFamily="49" charset="0"/>
              </a:rPr>
              <a:t>attr</a:t>
            </a:r>
            <a:r>
              <a:rPr lang="en-US" sz="1050" dirty="0">
                <a:latin typeface="Lucida Console" panose="020B0609040504020204" pitchFamily="49" charset="0"/>
              </a:rPr>
              <a:t>(x, "strategies"),</a:t>
            </a:r>
          </a:p>
          <a:p>
            <a:r>
              <a:rPr lang="en-US" sz="1050" dirty="0">
                <a:latin typeface="Lucida Console" panose="020B0609040504020204" pitchFamily="49" charset="0"/>
              </a:rPr>
              <a:t>                       sample = 1:attr(x, "</a:t>
            </a:r>
            <a:r>
              <a:rPr lang="en-US" sz="1050" dirty="0" err="1">
                <a:latin typeface="Lucida Console" panose="020B0609040504020204" pitchFamily="49" charset="0"/>
              </a:rPr>
              <a:t>n_samples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rbind_array</a:t>
            </a:r>
            <a:r>
              <a:rPr lang="en-US" sz="1050" dirty="0">
                <a:latin typeface="Lucida Console" panose="020B0609040504020204" pitchFamily="49" charset="0"/>
              </a:rPr>
              <a:t>(x)</a:t>
            </a:r>
          </a:p>
          <a:p>
            <a:r>
              <a:rPr lang="en-US" sz="1050" dirty="0">
                <a:latin typeface="Lucida Console" panose="020B0609040504020204" pitchFamily="49" charset="0"/>
              </a:rPr>
              <a:t>  return(</a:t>
            </a:r>
            <a:r>
              <a:rPr lang="en-US" sz="1050" dirty="0" err="1">
                <a:latin typeface="Lucida Console" panose="020B0609040504020204" pitchFamily="49" charset="0"/>
              </a:rPr>
              <a:t>as.data.table</a:t>
            </a:r>
            <a:r>
              <a:rPr lang="en-US" sz="1050" dirty="0">
                <a:latin typeface="Lucida Console" panose="020B0609040504020204" pitchFamily="49" charset="0"/>
              </a:rPr>
              <a:t>(</a:t>
            </a:r>
            <a:r>
              <a:rPr lang="en-US" sz="1050" dirty="0" err="1">
                <a:latin typeface="Lucida Console" panose="020B0609040504020204" pitchFamily="49" charset="0"/>
              </a:rPr>
              <a:t>cbind</a:t>
            </a:r>
            <a:r>
              <a:rPr lang="en-US" sz="1050" dirty="0">
                <a:latin typeface="Lucida Console" panose="020B0609040504020204" pitchFamily="49" charset="0"/>
              </a:rPr>
              <a:t>(</a:t>
            </a:r>
            <a:r>
              <a:rPr lang="en-US" sz="1050" dirty="0" err="1">
                <a:latin typeface="Lucida Console" panose="020B0609040504020204" pitchFamily="49" charset="0"/>
              </a:rPr>
              <a:t>id_df</a:t>
            </a:r>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200" y="1143000"/>
            <a:ext cx="4572000" cy="769441"/>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4" name="Rectangle 3">
            <a:extLst>
              <a:ext uri="{FF2B5EF4-FFF2-40B4-BE49-F238E27FC236}">
                <a16:creationId xmlns:a16="http://schemas.microsoft.com/office/drawing/2014/main" id="{3EC9FC4B-3993-1E4D-8C95-C5124D1237F1}"/>
              </a:ext>
            </a:extLst>
          </p:cNvPr>
          <p:cNvSpPr/>
          <p:nvPr/>
        </p:nvSpPr>
        <p:spPr>
          <a:xfrm>
            <a:off x="457200" y="1708115"/>
            <a:ext cx="4572000" cy="600164"/>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a:latin typeface="Lucida Console" panose="020B0609040504020204" pitchFamily="49" charset="0"/>
              </a:rPr>
              <a:t>                   mean(</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94025FB-A869-564E-9971-E3676B7D8B24}"/>
              </a:ext>
            </a:extLst>
          </p:cNvPr>
          <p:cNvSpPr/>
          <p:nvPr/>
        </p:nvSpPr>
        <p:spPr>
          <a:xfrm>
            <a:off x="457200" y="2308279"/>
            <a:ext cx="4572000" cy="630942"/>
          </a:xfrm>
          <a:prstGeom prst="rect">
            <a:avLst/>
          </a:prstGeom>
        </p:spPr>
        <p:txBody>
          <a:bodyPr>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Tree>
    <p:extLst>
      <p:ext uri="{BB962C8B-B14F-4D97-AF65-F5344CB8AC3E}">
        <p14:creationId xmlns:p14="http://schemas.microsoft.com/office/powerpoint/2010/main" val="12963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474962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Cohort discrete time state transition model</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Define the model</a:t>
            </a:r>
          </a:p>
          <a:p>
            <a:pPr marL="563562" lvl="1" indent="-342900">
              <a:buFont typeface="+mj-lt"/>
              <a:buAutoNum type="arabicPeriod"/>
            </a:pPr>
            <a:r>
              <a:rPr lang="en-US" i="1" dirty="0"/>
              <a:t>Data </a:t>
            </a:r>
            <a:r>
              <a:rPr lang="en-US" dirty="0"/>
              <a:t>consisting of the treatment strategies and patient population</a:t>
            </a:r>
          </a:p>
          <a:p>
            <a:pPr marL="563562" lvl="1" indent="-342900">
              <a:buFont typeface="+mj-lt"/>
              <a:buAutoNum type="arabicPeriod"/>
            </a:pPr>
            <a:r>
              <a:rPr lang="en-US" i="1" dirty="0"/>
              <a:t>Parameter</a:t>
            </a:r>
            <a:r>
              <a:rPr lang="en-US" dirty="0"/>
              <a:t> objects storing the values of all parameters used in the model</a:t>
            </a:r>
          </a:p>
          <a:p>
            <a:pPr marL="563562" lvl="1" indent="-342900">
              <a:buFont typeface="+mj-lt"/>
              <a:buAutoNum type="arabicPeriod"/>
            </a:pPr>
            <a:r>
              <a:rPr lang="en-US" i="1" dirty="0"/>
              <a:t>Random number generation </a:t>
            </a:r>
            <a:r>
              <a:rPr lang="en-US" dirty="0"/>
              <a:t>expressions that randomly generate probability distributions for the parameters for probabilistic sensitivity analysis (PSA)</a:t>
            </a:r>
          </a:p>
          <a:p>
            <a:pPr marL="563562" lvl="1" indent="-342900">
              <a:buFont typeface="+mj-lt"/>
              <a:buAutoNum type="arabicPeriod"/>
            </a:pPr>
            <a:r>
              <a:rPr lang="en-US" i="1" dirty="0"/>
              <a:t>Transformed parameter </a:t>
            </a:r>
            <a:r>
              <a:rPr lang="en-US" dirty="0"/>
              <a:t>expressions that transform the parameter estimates into values used for simulation</a:t>
            </a:r>
          </a:p>
          <a:p>
            <a:r>
              <a:rPr lang="en-US" dirty="0"/>
              <a:t>Simulation</a:t>
            </a:r>
          </a:p>
          <a:p>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Define the model - Data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907852"/>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dirty="0" err="1">
                <a:latin typeface="Lucida Console" panose="020B0609040504020204" pitchFamily="49" charset="0"/>
              </a:rPr>
              <a:t>hesim_dat</a:t>
            </a:r>
            <a:r>
              <a:rPr lang="en-US" sz="1100" dirty="0">
                <a:latin typeface="Lucida Console" panose="020B0609040504020204" pitchFamily="49" charset="0"/>
              </a:rPr>
              <a:t> &lt;-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2C1C2B2-756C-2941-8895-67577A3CC0BE}"/>
              </a:ext>
            </a:extLst>
          </p:cNvPr>
          <p:cNvSpPr/>
          <p:nvPr/>
        </p:nvSpPr>
        <p:spPr>
          <a:xfrm>
            <a:off x="457200" y="3677752"/>
            <a:ext cx="6400800"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data</a:t>
            </a:r>
            <a:r>
              <a:rPr lang="en-US" sz="1100" dirty="0">
                <a:latin typeface="Lucida Console" panose="020B0609040504020204" pitchFamily="49" charset="0"/>
              </a:rPr>
              <a:t> &lt;- </a:t>
            </a:r>
            <a:r>
              <a:rPr lang="en-US" sz="1100" dirty="0" err="1">
                <a:latin typeface="Lucida Console" panose="020B0609040504020204" pitchFamily="49" charset="0"/>
              </a:rPr>
              <a:t>hesim</a:t>
            </a:r>
            <a:r>
              <a:rPr lang="en-US" sz="1100" dirty="0">
                <a:latin typeface="Lucida Console" panose="020B0609040504020204" pitchFamily="49" charset="0"/>
              </a:rPr>
              <a:t>::expand(</a:t>
            </a:r>
            <a:r>
              <a:rPr lang="en-US" sz="1100" dirty="0" err="1">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head(data)</a:t>
            </a:r>
          </a:p>
        </p:txBody>
      </p:sp>
    </p:spTree>
    <p:extLst>
      <p:ext uri="{BB962C8B-B14F-4D97-AF65-F5344CB8AC3E}">
        <p14:creationId xmlns:p14="http://schemas.microsoft.com/office/powerpoint/2010/main" val="1152354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Define the model -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000750"/>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Define the model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Define the model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879157"/>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Define the model</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3878A24C-F6CA-2342-AC2A-26883F0072F1}"/>
              </a:ext>
            </a:extLst>
          </p:cNvPr>
          <p:cNvSpPr/>
          <p:nvPr/>
        </p:nvSpPr>
        <p:spPr>
          <a:xfrm>
            <a:off x="457200" y="1143000"/>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637320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a:bodyPr>
          <a:lstStyle/>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t>trans_model</a:t>
            </a:r>
            <a:r>
              <a:rPr lang="en-US" sz="1400" dirty="0"/>
              <a:t>) for simulating transition probabilities with </a:t>
            </a:r>
            <a:r>
              <a:rPr lang="en-US" sz="1400" dirty="0" err="1"/>
              <a:t>sim_stateprobs</a:t>
            </a:r>
            <a:r>
              <a:rPr lang="en-US" sz="1400" dirty="0"/>
              <a:t>()</a:t>
            </a:r>
          </a:p>
          <a:p>
            <a:pPr lvl="1"/>
            <a:r>
              <a:rPr lang="en-US" sz="1400" dirty="0"/>
              <a:t>a utility model for simulating quality-adjusted life-years with </a:t>
            </a:r>
            <a:r>
              <a:rPr lang="en-US" sz="1400" dirty="0" err="1"/>
              <a:t>sim_qalys</a:t>
            </a:r>
            <a:r>
              <a:rPr lang="en-US" sz="1400" dirty="0"/>
              <a:t>()</a:t>
            </a:r>
          </a:p>
          <a:p>
            <a:pPr lvl="1"/>
            <a:r>
              <a:rPr lang="en-US" sz="1400" dirty="0"/>
              <a:t>and a set of cost models (for each cost category) for simulating costs with </a:t>
            </a:r>
            <a:r>
              <a:rPr lang="en-US" sz="1400" dirty="0" err="1"/>
              <a:t>sim_costs</a:t>
            </a:r>
            <a:r>
              <a:rPr lang="en-US" sz="1400" dirty="0"/>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85800" y="198120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C779-568C-8F4C-8620-1B86CCEE51A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78</a:t>
            </a:fld>
            <a:endParaRPr lang="en-US"/>
          </a:p>
        </p:txBody>
      </p:sp>
    </p:spTree>
    <p:extLst>
      <p:ext uri="{BB962C8B-B14F-4D97-AF65-F5344CB8AC3E}">
        <p14:creationId xmlns:p14="http://schemas.microsoft.com/office/powerpoint/2010/main" val="2858160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C779-568C-8F4C-8620-1B86CCEE51A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79</a:t>
            </a:fld>
            <a:endParaRPr lang="en-US"/>
          </a:p>
        </p:txBody>
      </p:sp>
    </p:spTree>
    <p:extLst>
      <p:ext uri="{BB962C8B-B14F-4D97-AF65-F5344CB8AC3E}">
        <p14:creationId xmlns:p14="http://schemas.microsoft.com/office/powerpoint/2010/main" val="2006724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C779-568C-8F4C-8620-1B86CCEE51A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Tree>
    <p:extLst>
      <p:ext uri="{BB962C8B-B14F-4D97-AF65-F5344CB8AC3E}">
        <p14:creationId xmlns:p14="http://schemas.microsoft.com/office/powerpoint/2010/main" val="11260347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C779-568C-8F4C-8620-1B86CCEE51A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81</a:t>
            </a:fld>
            <a:endParaRPr lang="en-US"/>
          </a:p>
        </p:txBody>
      </p:sp>
    </p:spTree>
    <p:extLst>
      <p:ext uri="{BB962C8B-B14F-4D97-AF65-F5344CB8AC3E}">
        <p14:creationId xmlns:p14="http://schemas.microsoft.com/office/powerpoint/2010/main" val="673487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C779-568C-8F4C-8620-1B86CCEE51A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Tree>
    <p:extLst>
      <p:ext uri="{BB962C8B-B14F-4D97-AF65-F5344CB8AC3E}">
        <p14:creationId xmlns:p14="http://schemas.microsoft.com/office/powerpoint/2010/main" val="2293423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Tree>
    <p:extLst>
      <p:ext uri="{BB962C8B-B14F-4D97-AF65-F5344CB8AC3E}">
        <p14:creationId xmlns:p14="http://schemas.microsoft.com/office/powerpoint/2010/main" val="910969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spTree>
    <p:extLst>
      <p:ext uri="{BB962C8B-B14F-4D97-AF65-F5344CB8AC3E}">
        <p14:creationId xmlns:p14="http://schemas.microsoft.com/office/powerpoint/2010/main" val="2160734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Tree>
    <p:extLst>
      <p:ext uri="{BB962C8B-B14F-4D97-AF65-F5344CB8AC3E}">
        <p14:creationId xmlns:p14="http://schemas.microsoft.com/office/powerpoint/2010/main" val="909047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3107317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3295239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2929922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3348257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94</a:t>
            </a:fld>
            <a:endParaRPr lang="en-US"/>
          </a:p>
        </p:txBody>
      </p:sp>
    </p:spTree>
    <p:extLst>
      <p:ext uri="{BB962C8B-B14F-4D97-AF65-F5344CB8AC3E}">
        <p14:creationId xmlns:p14="http://schemas.microsoft.com/office/powerpoint/2010/main" val="3733999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96</a:t>
            </a:fld>
            <a:endParaRPr lang="en-US"/>
          </a:p>
        </p:txBody>
      </p:sp>
    </p:spTree>
    <p:extLst>
      <p:ext uri="{BB962C8B-B14F-4D97-AF65-F5344CB8AC3E}">
        <p14:creationId xmlns:p14="http://schemas.microsoft.com/office/powerpoint/2010/main" val="21157413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Tree>
    <p:extLst>
      <p:ext uri="{BB962C8B-B14F-4D97-AF65-F5344CB8AC3E}">
        <p14:creationId xmlns:p14="http://schemas.microsoft.com/office/powerpoint/2010/main" val="2799026300"/>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11109</TotalTime>
  <Words>7046</Words>
  <Application>Microsoft Macintosh PowerPoint</Application>
  <PresentationFormat>On-screen Show (16:9)</PresentationFormat>
  <Paragraphs>956</Paragraphs>
  <Slides>102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102</vt:i4>
      </vt:variant>
    </vt:vector>
  </HeadingPairs>
  <TitlesOfParts>
    <vt:vector size="11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Partitioned survival model</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Steps</vt:lpstr>
      <vt:lpstr>Complete R script</vt:lpstr>
      <vt:lpstr>Probabilistic sensitivity analysis</vt:lpstr>
      <vt:lpstr>Exercise 2: Incorporating probabilistic sensitivity analysis</vt:lpstr>
      <vt:lpstr>PowerPoint Presentation</vt:lpstr>
      <vt:lpstr>What is hesim</vt:lpstr>
      <vt:lpstr>hesim</vt:lpstr>
      <vt:lpstr>Cohort discrete time state transition model</vt:lpstr>
      <vt:lpstr>Define the model - Data</vt:lpstr>
      <vt:lpstr>Define the model - Parameters</vt:lpstr>
      <vt:lpstr>Define the model – Random number generation</vt:lpstr>
      <vt:lpstr>Define the model – Transformed parameters</vt:lpstr>
      <vt:lpstr>Define the model</vt:lpstr>
      <vt:lpstr>Simulation</vt:lpstr>
      <vt:lpstr>PowerPoint Presentation</vt:lpstr>
      <vt:lpstr>PowerPoint Presentation</vt:lpstr>
      <vt:lpstr>PowerPoint Presentation</vt:lpstr>
      <vt:lpstr>PowerPoint Presentation</vt:lpstr>
      <vt:lpstr>PowerPoint Presentation</vt:lpstr>
      <vt:lpstr>Simple Markov cohort models with hesim</vt:lpstr>
      <vt:lpstr>Exercise 3: Simple Markov cohort model with hesim</vt:lpstr>
      <vt:lpstr>PowerPoint Presentation</vt:lpstr>
      <vt:lpstr>Time-varying state-transition models</vt:lpstr>
      <vt:lpstr>Time-varying state-transition models</vt:lpstr>
      <vt:lpstr>PowerPoint Presentation</vt:lpstr>
      <vt:lpstr>Partitioned survival models</vt:lpstr>
      <vt:lpstr>Partitioned survival models</vt:lpstr>
      <vt:lpstr>Partitioned survival models</vt:lpstr>
      <vt:lpstr>Demonstration: Partitioned survival model</vt:lpstr>
      <vt:lpstr>PowerPoint Presentation</vt:lpstr>
      <vt:lpstr>Decision analysis</vt:lpstr>
      <vt:lpstr>Cost-effectiveness analysis</vt:lpstr>
      <vt:lpstr>Exercise 5: Cost-effectiveness analysis</vt:lpstr>
      <vt:lpstr>PowerPoint Presentation</vt:lpstr>
      <vt:lpstr>So why R for CE modeling?</vt:lpstr>
      <vt:lpstr>PowerPoint Presentation</vt:lpstr>
      <vt:lpstr>SLIDES THAT MAY BE USEFUL</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723</cp:revision>
  <cp:lastPrinted>2019-06-07T19:51:54Z</cp:lastPrinted>
  <dcterms:created xsi:type="dcterms:W3CDTF">2014-12-05T18:34:48Z</dcterms:created>
  <dcterms:modified xsi:type="dcterms:W3CDTF">2020-09-14T05:44:30Z</dcterms:modified>
  <cp:category/>
</cp:coreProperties>
</file>